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272" r:id="rId4"/>
    <p:sldId id="261" r:id="rId5"/>
    <p:sldId id="273" r:id="rId6"/>
    <p:sldId id="269" r:id="rId7"/>
    <p:sldId id="270" r:id="rId8"/>
    <p:sldId id="299" r:id="rId9"/>
    <p:sldId id="263" r:id="rId10"/>
    <p:sldId id="266" r:id="rId11"/>
    <p:sldId id="276" r:id="rId12"/>
    <p:sldId id="25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BFBFBF"/>
    <a:srgbClr val="767171"/>
    <a:srgbClr val="C5BCB3"/>
    <a:srgbClr val="BB9D83"/>
    <a:srgbClr val="B5A085"/>
    <a:srgbClr val="C3B9AF"/>
    <a:srgbClr val="7F8B9A"/>
    <a:srgbClr val="79819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1EEE7-EF14-4B5E-9FA6-1DBC8F2973CC}" type="datetimeFigureOut">
              <a:rPr lang="zh-CN" altLang="en-US" smtClean="0"/>
              <a:t>2021/7/3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E56D6-0CE7-4080-AC7F-4B277B157C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5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E56D6-0CE7-4080-AC7F-4B277B157C7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31519" y="2655972"/>
            <a:ext cx="633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Open Sans" panose="020B0606030504020204" pitchFamily="34" charset="0"/>
              </a:rPr>
              <a:t>击剑带作战</a:t>
            </a:r>
            <a:endParaRPr lang="en-US" altLang="zh-CN" sz="7200" spc="1000" dirty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06617" y="2372999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3"/>
          <p:cNvSpPr/>
          <p:nvPr/>
        </p:nvSpPr>
        <p:spPr>
          <a:xfrm>
            <a:off x="3928676" y="4375594"/>
            <a:ext cx="6426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——</a:t>
            </a:r>
            <a:r>
              <a:rPr lang="zh-CN" altLang="en-US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啾啾猫猫小组</a:t>
            </a:r>
            <a:endParaRPr lang="en-US" altLang="zh-CN" sz="1600" b="1" noProof="1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r>
              <a:rPr lang="zh-CN" altLang="en-US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</a:t>
            </a:r>
            <a:r>
              <a:rPr lang="zh-CN" altLang="en-US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组长：柯昊野</a:t>
            </a:r>
            <a:endParaRPr lang="en-US" altLang="zh-CN" sz="1600" b="1" noProof="1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r>
              <a:rPr lang="en-US" altLang="zh-CN" sz="1600" b="1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</a:t>
            </a:r>
            <a:r>
              <a:rPr lang="zh-CN" altLang="en-US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组员：程枭、郭派锋</a:t>
            </a:r>
            <a:endParaRPr lang="en-US" altLang="zh-CN" sz="1600" b="1" noProof="1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defRPr/>
            </a:pPr>
            <a:r>
              <a:rPr lang="en-US" altLang="zh-CN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</a:t>
            </a:r>
            <a:r>
              <a:rPr lang="zh-CN" altLang="en-US" sz="1600" b="1" noProof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徐贵龙、蒋文韬</a:t>
            </a:r>
            <a:endParaRPr lang="en-US" altLang="zh-CN" sz="1600" b="1" noProof="1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701779" y="6156939"/>
            <a:ext cx="683490" cy="138546"/>
            <a:chOff x="5754255" y="6262253"/>
            <a:chExt cx="683490" cy="138546"/>
          </a:xfrm>
        </p:grpSpPr>
        <p:sp>
          <p:nvSpPr>
            <p:cNvPr id="19" name="椭圆 18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纯音乐 - 忧伤还是快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427" y="-676275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8140" y="1240555"/>
            <a:ext cx="86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Unity</a:t>
            </a:r>
            <a:r>
              <a:rPr lang="zh-CN" altLang="en-US" dirty="0"/>
              <a:t>平台开发的</a:t>
            </a:r>
            <a:r>
              <a:rPr lang="en-US" altLang="zh-CN" dirty="0"/>
              <a:t>2D</a:t>
            </a:r>
            <a:r>
              <a:rPr lang="zh-CN" altLang="en-US" dirty="0"/>
              <a:t>、本地、多人</a:t>
            </a:r>
            <a:r>
              <a:rPr lang="en-US" altLang="zh-CN" dirty="0"/>
              <a:t>PVP</a:t>
            </a:r>
            <a:r>
              <a:rPr lang="zh-CN" altLang="en-US" dirty="0"/>
              <a:t>游戏</a:t>
            </a:r>
          </a:p>
        </p:txBody>
      </p:sp>
      <p:sp>
        <p:nvSpPr>
          <p:cNvPr id="11" name="椭圆 10"/>
          <p:cNvSpPr/>
          <p:nvPr/>
        </p:nvSpPr>
        <p:spPr>
          <a:xfrm>
            <a:off x="5446542" y="6018393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88638" y="5978997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32990" y="5814530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55070" y="5769294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807470" y="5543121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064652" y="5558950"/>
            <a:ext cx="138546" cy="1385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155">
        <p14:doors dir="vert"/>
      </p:transition>
    </mc:Choice>
    <mc:Fallback xmlns="">
      <p:transition spd="slow" advTm="9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20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2"/>
            <a:ext cx="12198121" cy="6865609"/>
          </a:xfrm>
          <a:prstGeom prst="rect">
            <a:avLst/>
          </a:prstGeom>
        </p:spPr>
      </p:pic>
      <p:sp>
        <p:nvSpPr>
          <p:cNvPr id="6" name="Rectangle 23"/>
          <p:cNvSpPr/>
          <p:nvPr/>
        </p:nvSpPr>
        <p:spPr>
          <a:xfrm>
            <a:off x="4257714" y="1989508"/>
            <a:ext cx="5095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利用镜头的拉近伸远来缓解无聊</a:t>
            </a:r>
            <a:endParaRPr lang="en-US" b="1" noProof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2400" y="1054309"/>
            <a:ext cx="645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镜头设计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8" y="2730882"/>
            <a:ext cx="3559136" cy="199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hape 2718"/>
          <p:cNvSpPr/>
          <p:nvPr/>
        </p:nvSpPr>
        <p:spPr>
          <a:xfrm rot="5400000">
            <a:off x="4335983" y="3384058"/>
            <a:ext cx="985967" cy="105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70" y="2645765"/>
            <a:ext cx="3894931" cy="207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250">
        <p14:flythrough/>
      </p:transition>
    </mc:Choice>
    <mc:Fallback xmlns="">
      <p:transition spd="slow" advTm="3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48111" y="4890308"/>
            <a:ext cx="51453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105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（一）从人数到局数的自由设定、充满对抗性的拿分评奖机制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105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（二）游戏内的各种动作、道具机制，增加对局的不确定性</a:t>
            </a: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0444" y="4004232"/>
            <a:ext cx="63410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丰富的游戏机制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4" y="1083214"/>
            <a:ext cx="4669949" cy="277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12" y="2804285"/>
            <a:ext cx="3141883" cy="85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03" y="1081573"/>
            <a:ext cx="1679309" cy="114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37186" y="1444401"/>
            <a:ext cx="160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进攻、防御、移动的搭配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003" y="1298797"/>
            <a:ext cx="1156953" cy="85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83780" y="3047615"/>
            <a:ext cx="186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属性类</a:t>
            </a:r>
            <a:r>
              <a:rPr lang="en-US" altLang="zh-CN" dirty="0"/>
              <a:t>buff</a:t>
            </a:r>
            <a:endParaRPr lang="zh-CN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05" y="4148425"/>
            <a:ext cx="2698189" cy="95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07076" y="4414744"/>
            <a:ext cx="1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武器拾取、</a:t>
            </a:r>
            <a:endParaRPr lang="en-US" altLang="zh-CN" dirty="0"/>
          </a:p>
          <a:p>
            <a:r>
              <a:rPr lang="zh-CN" altLang="en-US" dirty="0"/>
              <a:t>扭转游戏！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72">
        <p14:window dir="vert"/>
      </p:transition>
    </mc:Choice>
    <mc:Fallback xmlns="">
      <p:transition spd="slow" advTm="2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15768" y="2601596"/>
            <a:ext cx="516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endParaRPr lang="zh-CN" altLang="en-US" sz="8000" spc="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造字工房尚雅准宋 G0v1 常规体" pitchFamily="2" charset="-122"/>
              <a:cs typeface="Open Sans" panose="020B060603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6617" y="2372999"/>
            <a:ext cx="5578764" cy="17806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23"/>
          <p:cNvSpPr/>
          <p:nvPr/>
        </p:nvSpPr>
        <p:spPr>
          <a:xfrm>
            <a:off x="3928676" y="4375594"/>
            <a:ext cx="4334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consectetur adipiscing elit. Nulla imperdiet volutpat dui at fermentum </a:t>
            </a:r>
            <a:r>
              <a:rPr lang="en-US" altLang="zh-CN" sz="800" noProof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lorem ipsum dolor sit amet</a:t>
            </a:r>
            <a:endParaRPr lang="en-US" sz="800" noProof="1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754255" y="6262253"/>
            <a:ext cx="683490" cy="138546"/>
            <a:chOff x="5754255" y="6262253"/>
            <a:chExt cx="683490" cy="138546"/>
          </a:xfrm>
        </p:grpSpPr>
        <p:sp>
          <p:nvSpPr>
            <p:cNvPr id="19" name="椭圆 18"/>
            <p:cNvSpPr/>
            <p:nvPr/>
          </p:nvSpPr>
          <p:spPr>
            <a:xfrm>
              <a:off x="5754255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026727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299199" y="6262253"/>
              <a:ext cx="138546" cy="1385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91889" y="925501"/>
            <a:ext cx="3362038" cy="1"/>
            <a:chOff x="4391889" y="925501"/>
            <a:chExt cx="3362038" cy="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4391889" y="925502"/>
              <a:ext cx="4064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47527" y="925501"/>
              <a:ext cx="4064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4618181" y="756224"/>
            <a:ext cx="290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祝大家暑假快乐！</a:t>
            </a:r>
          </a:p>
        </p:txBody>
      </p:sp>
    </p:spTree>
  </p:cSld>
  <p:clrMapOvr>
    <a:masterClrMapping/>
  </p:clrMapOvr>
  <p:transition spd="slow" advTm="24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75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75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75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7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979055" y="-64655"/>
            <a:ext cx="7001164" cy="7001164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5624" y="275753"/>
            <a:ext cx="5846619" cy="777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70"/>
          <p:cNvSpPr>
            <a:spLocks noChangeArrowheads="1"/>
          </p:cNvSpPr>
          <p:nvPr/>
        </p:nvSpPr>
        <p:spPr bwMode="auto">
          <a:xfrm>
            <a:off x="1230829" y="323487"/>
            <a:ext cx="30086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内容！</a:t>
            </a:r>
            <a:endParaRPr lang="en-US" altLang="zh-CN" sz="3600" b="1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4008652" y="1849528"/>
            <a:ext cx="249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项目展示</a:t>
            </a:r>
            <a:endParaRPr lang="en-US" altLang="zh-CN" sz="1600" b="1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3"/>
          <p:cNvSpPr/>
          <p:nvPr/>
        </p:nvSpPr>
        <p:spPr>
          <a:xfrm>
            <a:off x="4008654" y="2237002"/>
            <a:ext cx="33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实机演示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5453482" y="3689904"/>
            <a:ext cx="20979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组员</a:t>
            </a:r>
            <a:r>
              <a:rPr lang="en-US" altLang="zh-CN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分工</a:t>
            </a:r>
            <a:endParaRPr lang="en-US" altLang="zh-CN" sz="1600" b="1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45"/>
          <p:cNvSpPr/>
          <p:nvPr/>
        </p:nvSpPr>
        <p:spPr>
          <a:xfrm>
            <a:off x="5520575" y="4028458"/>
            <a:ext cx="33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  </a:t>
            </a:r>
            <a:r>
              <a:rPr lang="en-US" altLang="zh-CN" sz="10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5</a:t>
            </a:r>
            <a:r>
              <a:rPr lang="zh-CN" altLang="en-US" sz="10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个秃头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9" name="Rectangle 45"/>
          <p:cNvSpPr/>
          <p:nvPr/>
        </p:nvSpPr>
        <p:spPr>
          <a:xfrm>
            <a:off x="6878239" y="5384621"/>
            <a:ext cx="33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创意真的很难想！</a:t>
            </a:r>
            <a:endParaRPr lang="en-US" sz="1000" noProof="1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13962" y="1849528"/>
            <a:ext cx="789978" cy="842361"/>
            <a:chOff x="3013962" y="1867843"/>
            <a:chExt cx="789978" cy="842361"/>
          </a:xfrm>
        </p:grpSpPr>
        <p:sp>
          <p:nvSpPr>
            <p:cNvPr id="43" name="椭圆 42"/>
            <p:cNvSpPr/>
            <p:nvPr/>
          </p:nvSpPr>
          <p:spPr>
            <a:xfrm>
              <a:off x="3013962" y="1867843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145254" y="1879207"/>
              <a:ext cx="4142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48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9956" y="3671921"/>
            <a:ext cx="789978" cy="842361"/>
            <a:chOff x="4024398" y="2984665"/>
            <a:chExt cx="789978" cy="842361"/>
          </a:xfrm>
        </p:grpSpPr>
        <p:sp>
          <p:nvSpPr>
            <p:cNvPr id="44" name="椭圆 43"/>
            <p:cNvSpPr/>
            <p:nvPr/>
          </p:nvSpPr>
          <p:spPr>
            <a:xfrm>
              <a:off x="4024398" y="2984665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155690" y="2996029"/>
              <a:ext cx="4142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zh-CN" altLang="zh-CN" sz="48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994656" y="5029122"/>
            <a:ext cx="789978" cy="842361"/>
            <a:chOff x="5097788" y="4103074"/>
            <a:chExt cx="789978" cy="842361"/>
          </a:xfrm>
        </p:grpSpPr>
        <p:sp>
          <p:nvSpPr>
            <p:cNvPr id="46" name="椭圆 45"/>
            <p:cNvSpPr/>
            <p:nvPr/>
          </p:nvSpPr>
          <p:spPr>
            <a:xfrm>
              <a:off x="5097788" y="4103074"/>
              <a:ext cx="789978" cy="789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22"/>
            <p:cNvSpPr>
              <a:spLocks noChangeArrowheads="1"/>
            </p:cNvSpPr>
            <p:nvPr/>
          </p:nvSpPr>
          <p:spPr bwMode="auto">
            <a:xfrm>
              <a:off x="5229080" y="4114438"/>
              <a:ext cx="4142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zh-CN" altLang="zh-CN" sz="4800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Rectangle 44"/>
          <p:cNvSpPr>
            <a:spLocks noChangeArrowheads="1"/>
          </p:cNvSpPr>
          <p:nvPr/>
        </p:nvSpPr>
        <p:spPr bwMode="auto">
          <a:xfrm>
            <a:off x="6784634" y="5046067"/>
            <a:ext cx="20979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项目创新点</a:t>
            </a:r>
            <a:endParaRPr lang="en-US" altLang="zh-CN" sz="1600" b="1" noProof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2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332">
        <p14:switch dir="r"/>
      </p:transition>
    </mc:Choice>
    <mc:Fallback xmlns="">
      <p:transition spd="slow" advTm="8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25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25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75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75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75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75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0" grpId="0" build="p"/>
      <p:bldP spid="21" grpId="0"/>
      <p:bldP spid="24" grpId="0" build="p"/>
      <p:bldP spid="25" grpId="0"/>
      <p:bldP spid="29" grpId="0"/>
      <p:bldP spid="2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84847" y="36592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13" name="矩形 12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8" name="Rectangle 23"/>
          <p:cNvSpPr/>
          <p:nvPr/>
        </p:nvSpPr>
        <p:spPr>
          <a:xfrm>
            <a:off x="4844642" y="4082471"/>
            <a:ext cx="265826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8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                           实机演示</a:t>
            </a:r>
            <a:r>
              <a:rPr lang="en-US" altLang="zh-CN" sz="8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&amp;</a:t>
            </a:r>
            <a:r>
              <a:rPr lang="zh-CN" altLang="en-US" sz="800" noProof="1">
                <a:solidFill>
                  <a:schemeClr val="bg1">
                    <a:lumMod val="65000"/>
                  </a:schemeClr>
                </a:solidFill>
                <a:latin typeface="+mn-ea"/>
              </a:rPr>
              <a:t>环节介绍</a:t>
            </a:r>
            <a:endParaRPr lang="en-US" altLang="zh-CN" sz="800" noProof="1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med" advTm="409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" y="0"/>
            <a:ext cx="12181371" cy="355858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24800" y="1385454"/>
            <a:ext cx="4267200" cy="4051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70"/>
          <p:cNvSpPr>
            <a:spLocks noChangeArrowheads="1"/>
          </p:cNvSpPr>
          <p:nvPr/>
        </p:nvSpPr>
        <p:spPr bwMode="auto">
          <a:xfrm>
            <a:off x="837481" y="4832952"/>
            <a:ext cx="1072644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E24848"/>
              </a:buClr>
            </a:pPr>
            <a:r>
              <a:rPr lang="zh-CN" altLang="en-US" sz="1100" noProof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看到这里，就该切到项目来展示了</a:t>
            </a:r>
            <a:endParaRPr lang="en-US" altLang="zh-CN" sz="1100" noProof="1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7481" y="4027483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实机演示环节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635">
        <p:cut/>
      </p:transition>
    </mc:Choice>
    <mc:Fallback xmlns="">
      <p:transition advTm="2635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190837" y="24661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84847" y="36592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</a:p>
        </p:txBody>
      </p:sp>
      <p:sp>
        <p:nvSpPr>
          <p:cNvPr id="22" name="矩形 21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 advTm="547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endCxn id="5" idx="0"/>
          </p:cNvCxnSpPr>
          <p:nvPr/>
        </p:nvCxnSpPr>
        <p:spPr>
          <a:xfrm flipH="1">
            <a:off x="6081853" y="-803564"/>
            <a:ext cx="14147" cy="20189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5425102" y="1215366"/>
            <a:ext cx="1313501" cy="1289041"/>
          </a:xfrm>
          <a:prstGeom prst="diamond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6147635" y="1285898"/>
            <a:ext cx="162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1366" y="1006187"/>
            <a:ext cx="24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早期版本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34603" y="1679412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组长：柯昊野</a:t>
            </a:r>
          </a:p>
        </p:txBody>
      </p:sp>
      <p:cxnSp>
        <p:nvCxnSpPr>
          <p:cNvPr id="17" name="直接连接符 16"/>
          <p:cNvCxnSpPr>
            <a:endCxn id="5" idx="1"/>
          </p:cNvCxnSpPr>
          <p:nvPr/>
        </p:nvCxnSpPr>
        <p:spPr>
          <a:xfrm>
            <a:off x="4420629" y="1834790"/>
            <a:ext cx="1004473" cy="250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5" idx="2"/>
          </p:cNvCxnSpPr>
          <p:nvPr/>
        </p:nvCxnSpPr>
        <p:spPr>
          <a:xfrm>
            <a:off x="6081853" y="2504407"/>
            <a:ext cx="14147" cy="18967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375159" y="4534629"/>
            <a:ext cx="1428780" cy="1428780"/>
            <a:chOff x="5381610" y="4547147"/>
            <a:chExt cx="1428780" cy="1428780"/>
          </a:xfrm>
        </p:grpSpPr>
        <p:sp>
          <p:nvSpPr>
            <p:cNvPr id="20" name="菱形 19"/>
            <p:cNvSpPr/>
            <p:nvPr/>
          </p:nvSpPr>
          <p:spPr>
            <a:xfrm>
              <a:off x="5381610" y="4547147"/>
              <a:ext cx="1428780" cy="1428780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28" name="Group 16"/>
            <p:cNvGrpSpPr/>
            <p:nvPr/>
          </p:nvGrpSpPr>
          <p:grpSpPr>
            <a:xfrm>
              <a:off x="5776800" y="4951255"/>
              <a:ext cx="625501" cy="615574"/>
              <a:chOff x="1587575" y="2265358"/>
              <a:chExt cx="314468" cy="30947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9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cxnSp>
        <p:nvCxnSpPr>
          <p:cNvPr id="32" name="直接连接符 31"/>
          <p:cNvCxnSpPr/>
          <p:nvPr/>
        </p:nvCxnSpPr>
        <p:spPr>
          <a:xfrm>
            <a:off x="5775669" y="4401128"/>
            <a:ext cx="1610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385090" y="4201073"/>
            <a:ext cx="4263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分级、重构、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修复、优化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34604" y="5056926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框架管理、优化：徐贵龙</a:t>
            </a:r>
          </a:p>
        </p:txBody>
      </p:sp>
      <p:cxnSp>
        <p:nvCxnSpPr>
          <p:cNvPr id="36" name="直接连接符 35"/>
          <p:cNvCxnSpPr>
            <a:stCxn id="35" idx="3"/>
            <a:endCxn id="20" idx="1"/>
          </p:cNvCxnSpPr>
          <p:nvPr/>
        </p:nvCxnSpPr>
        <p:spPr>
          <a:xfrm>
            <a:off x="4420629" y="5210815"/>
            <a:ext cx="954530" cy="382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Rectangle 23"/>
          <p:cNvSpPr/>
          <p:nvPr/>
        </p:nvSpPr>
        <p:spPr>
          <a:xfrm>
            <a:off x="1934602" y="5364703"/>
            <a:ext cx="2486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项目框架管理、内容</a:t>
            </a:r>
            <a:r>
              <a:rPr lang="en-US" altLang="zh-CN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bug</a:t>
            </a: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优化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6096000" y="6156036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Shape 2703"/>
          <p:cNvSpPr/>
          <p:nvPr/>
        </p:nvSpPr>
        <p:spPr>
          <a:xfrm>
            <a:off x="5711569" y="1439786"/>
            <a:ext cx="755959" cy="801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8" name="Rectangle 23"/>
          <p:cNvSpPr/>
          <p:nvPr/>
        </p:nvSpPr>
        <p:spPr>
          <a:xfrm>
            <a:off x="2433371" y="1964285"/>
            <a:ext cx="2486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初代版本开发、文档撰写、成员组织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C:\Users\Administrator\Desktop\QQ图片202107022316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68" y="4588326"/>
            <a:ext cx="1576482" cy="21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4" y="1446107"/>
            <a:ext cx="2025554" cy="1082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650" y="4612234"/>
            <a:ext cx="2795922" cy="162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 advTm="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25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25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75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75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75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75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34" grpId="0" build="p"/>
      <p:bldP spid="35" grpId="0" build="p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096000" y="-803564"/>
            <a:ext cx="0" cy="14039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439595" y="859629"/>
            <a:ext cx="1203182" cy="98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934603" y="1216645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美工、地图设计：郭派锋</a:t>
            </a:r>
          </a:p>
        </p:txBody>
      </p:sp>
      <p:cxnSp>
        <p:nvCxnSpPr>
          <p:cNvPr id="13" name="直接连接符 12"/>
          <p:cNvCxnSpPr>
            <a:stCxn id="12" idx="3"/>
          </p:cNvCxnSpPr>
          <p:nvPr/>
        </p:nvCxnSpPr>
        <p:spPr>
          <a:xfrm>
            <a:off x="4420628" y="1370534"/>
            <a:ext cx="853336" cy="25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23"/>
          <p:cNvSpPr/>
          <p:nvPr/>
        </p:nvSpPr>
        <p:spPr>
          <a:xfrm>
            <a:off x="1934604" y="1479544"/>
            <a:ext cx="2486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美工素材、地图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5381610" y="715624"/>
            <a:ext cx="1428780" cy="1428780"/>
          </a:xfrm>
          <a:prstGeom prst="diamond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6096003" y="2207490"/>
            <a:ext cx="0" cy="372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1" idx="0"/>
          </p:cNvCxnSpPr>
          <p:nvPr/>
        </p:nvCxnSpPr>
        <p:spPr>
          <a:xfrm>
            <a:off x="6068698" y="2580122"/>
            <a:ext cx="1465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593015" y="2388040"/>
            <a:ext cx="2831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用实际场景作为地图就是策划的设计之一、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为游戏增添风采</a:t>
            </a:r>
          </a:p>
          <a:p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6716" y="2698588"/>
            <a:ext cx="17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：程枭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4468193" y="2848287"/>
            <a:ext cx="13152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Rectangle 23"/>
          <p:cNvSpPr/>
          <p:nvPr/>
        </p:nvSpPr>
        <p:spPr>
          <a:xfrm>
            <a:off x="1934607" y="5127211"/>
            <a:ext cx="2486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机制代码具体实现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26509" y="2580122"/>
            <a:ext cx="1284377" cy="1108234"/>
            <a:chOff x="5005763" y="3760484"/>
            <a:chExt cx="2180474" cy="2180474"/>
          </a:xfrm>
        </p:grpSpPr>
        <p:sp>
          <p:nvSpPr>
            <p:cNvPr id="21" name="菱形 20"/>
            <p:cNvSpPr/>
            <p:nvPr/>
          </p:nvSpPr>
          <p:spPr>
            <a:xfrm>
              <a:off x="5005763" y="3760484"/>
              <a:ext cx="2180474" cy="2180474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28" name="Group 32"/>
            <p:cNvGrpSpPr/>
            <p:nvPr/>
          </p:nvGrpSpPr>
          <p:grpSpPr>
            <a:xfrm>
              <a:off x="5757810" y="4426852"/>
              <a:ext cx="703190" cy="888244"/>
              <a:chOff x="3526798" y="4057329"/>
              <a:chExt cx="284519" cy="35939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9" name="Freeform 107"/>
              <p:cNvSpPr/>
              <p:nvPr/>
            </p:nvSpPr>
            <p:spPr bwMode="auto">
              <a:xfrm>
                <a:off x="3561739" y="4092269"/>
                <a:ext cx="214637" cy="289511"/>
              </a:xfrm>
              <a:custGeom>
                <a:avLst/>
                <a:gdLst>
                  <a:gd name="T0" fmla="*/ 0 w 86"/>
                  <a:gd name="T1" fmla="*/ 10 h 116"/>
                  <a:gd name="T2" fmla="*/ 76 w 86"/>
                  <a:gd name="T3" fmla="*/ 10 h 116"/>
                  <a:gd name="T4" fmla="*/ 76 w 86"/>
                  <a:gd name="T5" fmla="*/ 116 h 116"/>
                  <a:gd name="T6" fmla="*/ 86 w 86"/>
                  <a:gd name="T7" fmla="*/ 116 h 116"/>
                  <a:gd name="T8" fmla="*/ 86 w 86"/>
                  <a:gd name="T9" fmla="*/ 0 h 116"/>
                  <a:gd name="T10" fmla="*/ 0 w 86"/>
                  <a:gd name="T11" fmla="*/ 0 h 116"/>
                  <a:gd name="T12" fmla="*/ 0 w 86"/>
                  <a:gd name="T13" fmla="*/ 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6">
                    <a:moveTo>
                      <a:pt x="0" y="10"/>
                    </a:moveTo>
                    <a:lnTo>
                      <a:pt x="76" y="10"/>
                    </a:lnTo>
                    <a:lnTo>
                      <a:pt x="76" y="116"/>
                    </a:lnTo>
                    <a:lnTo>
                      <a:pt x="86" y="116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08"/>
              <p:cNvSpPr/>
              <p:nvPr/>
            </p:nvSpPr>
            <p:spPr bwMode="auto">
              <a:xfrm>
                <a:off x="3599175" y="4057329"/>
                <a:ext cx="212142" cy="284519"/>
              </a:xfrm>
              <a:custGeom>
                <a:avLst/>
                <a:gdLst>
                  <a:gd name="T0" fmla="*/ 0 w 85"/>
                  <a:gd name="T1" fmla="*/ 0 h 114"/>
                  <a:gd name="T2" fmla="*/ 0 w 85"/>
                  <a:gd name="T3" fmla="*/ 9 h 114"/>
                  <a:gd name="T4" fmla="*/ 76 w 85"/>
                  <a:gd name="T5" fmla="*/ 9 h 114"/>
                  <a:gd name="T6" fmla="*/ 76 w 85"/>
                  <a:gd name="T7" fmla="*/ 114 h 114"/>
                  <a:gd name="T8" fmla="*/ 85 w 85"/>
                  <a:gd name="T9" fmla="*/ 114 h 114"/>
                  <a:gd name="T10" fmla="*/ 85 w 85"/>
                  <a:gd name="T11" fmla="*/ 0 h 114"/>
                  <a:gd name="T12" fmla="*/ 0 w 85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4">
                    <a:moveTo>
                      <a:pt x="0" y="0"/>
                    </a:moveTo>
                    <a:lnTo>
                      <a:pt x="0" y="9"/>
                    </a:lnTo>
                    <a:lnTo>
                      <a:pt x="76" y="9"/>
                    </a:lnTo>
                    <a:lnTo>
                      <a:pt x="76" y="114"/>
                    </a:lnTo>
                    <a:lnTo>
                      <a:pt x="85" y="114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1" name="Freeform 109"/>
              <p:cNvSpPr/>
              <p:nvPr/>
            </p:nvSpPr>
            <p:spPr bwMode="auto">
              <a:xfrm>
                <a:off x="3526798" y="4129707"/>
                <a:ext cx="212142" cy="287016"/>
              </a:xfrm>
              <a:custGeom>
                <a:avLst/>
                <a:gdLst>
                  <a:gd name="T0" fmla="*/ 0 w 85"/>
                  <a:gd name="T1" fmla="*/ 0 h 115"/>
                  <a:gd name="T2" fmla="*/ 0 w 85"/>
                  <a:gd name="T3" fmla="*/ 115 h 115"/>
                  <a:gd name="T4" fmla="*/ 85 w 85"/>
                  <a:gd name="T5" fmla="*/ 115 h 115"/>
                  <a:gd name="T6" fmla="*/ 85 w 85"/>
                  <a:gd name="T7" fmla="*/ 105 h 115"/>
                  <a:gd name="T8" fmla="*/ 85 w 85"/>
                  <a:gd name="T9" fmla="*/ 0 h 115"/>
                  <a:gd name="T10" fmla="*/ 10 w 85"/>
                  <a:gd name="T11" fmla="*/ 0 h 115"/>
                  <a:gd name="T12" fmla="*/ 0 w 85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5">
                    <a:moveTo>
                      <a:pt x="0" y="0"/>
                    </a:moveTo>
                    <a:lnTo>
                      <a:pt x="0" y="115"/>
                    </a:lnTo>
                    <a:lnTo>
                      <a:pt x="85" y="115"/>
                    </a:lnTo>
                    <a:lnTo>
                      <a:pt x="85" y="105"/>
                    </a:lnTo>
                    <a:lnTo>
                      <a:pt x="85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32" name="Shape 2778"/>
          <p:cNvSpPr/>
          <p:nvPr/>
        </p:nvSpPr>
        <p:spPr>
          <a:xfrm>
            <a:off x="5697801" y="1067024"/>
            <a:ext cx="741794" cy="741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3" name="Rectangle 23"/>
          <p:cNvSpPr/>
          <p:nvPr/>
        </p:nvSpPr>
        <p:spPr>
          <a:xfrm>
            <a:off x="1982168" y="2995884"/>
            <a:ext cx="2486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功能启发、游戏内容策划</a:t>
            </a:r>
            <a:endParaRPr lang="en-US" altLang="zh-CN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noProof="1">
                <a:solidFill>
                  <a:schemeClr val="bg1">
                    <a:lumMod val="50000"/>
                  </a:schemeClr>
                </a:solidFill>
                <a:latin typeface="+mn-ea"/>
              </a:rPr>
              <a:t>创意设计、主界面</a:t>
            </a:r>
            <a:endParaRPr lang="en-US" sz="1000" noProof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86" y="2909638"/>
            <a:ext cx="1798896" cy="893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直接连接符 38"/>
          <p:cNvCxnSpPr>
            <a:endCxn id="46" idx="0"/>
          </p:cNvCxnSpPr>
          <p:nvPr/>
        </p:nvCxnSpPr>
        <p:spPr>
          <a:xfrm flipH="1">
            <a:off x="6083400" y="3688356"/>
            <a:ext cx="20498" cy="8806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5426509" y="4569035"/>
            <a:ext cx="1313782" cy="1313782"/>
          </a:xfrm>
          <a:prstGeom prst="diamond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cxnSp>
        <p:nvCxnSpPr>
          <p:cNvPr id="48" name="直接连接符 47"/>
          <p:cNvCxnSpPr/>
          <p:nvPr/>
        </p:nvCxnSpPr>
        <p:spPr>
          <a:xfrm>
            <a:off x="6083400" y="4613740"/>
            <a:ext cx="1465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文本框 23"/>
          <p:cNvSpPr txBox="1"/>
          <p:nvPr/>
        </p:nvSpPr>
        <p:spPr>
          <a:xfrm>
            <a:off x="7605743" y="4415146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武器功能实现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4382560" y="4948927"/>
            <a:ext cx="13152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文本框 23"/>
          <p:cNvSpPr txBox="1"/>
          <p:nvPr/>
        </p:nvSpPr>
        <p:spPr>
          <a:xfrm>
            <a:off x="2776352" y="479503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功能实现：蒋文韬</a:t>
            </a:r>
          </a:p>
        </p:txBody>
      </p:sp>
      <p:sp>
        <p:nvSpPr>
          <p:cNvPr id="52" name="Shape 2782"/>
          <p:cNvSpPr/>
          <p:nvPr/>
        </p:nvSpPr>
        <p:spPr>
          <a:xfrm>
            <a:off x="5755257" y="4890683"/>
            <a:ext cx="676784" cy="584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633" y="4675364"/>
            <a:ext cx="1679309" cy="114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2900518"/>
            <a:ext cx="1595302" cy="893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52F1FF3-7BB4-4A84-BBA4-A3908A9EAD91}"/>
              </a:ext>
            </a:extLst>
          </p:cNvPr>
          <p:cNvSpPr txBox="1"/>
          <p:nvPr/>
        </p:nvSpPr>
        <p:spPr>
          <a:xfrm>
            <a:off x="7601324" y="905179"/>
            <a:ext cx="2831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绘制各种美工素材、设计地图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1F20F4-A44E-44F2-A297-B17007C95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392" y="1228329"/>
            <a:ext cx="2229725" cy="6061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AE164C-F45D-4C38-AB95-F60FC79B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029" y="1233997"/>
            <a:ext cx="1376678" cy="775402"/>
          </a:xfrm>
          <a:prstGeom prst="rect">
            <a:avLst/>
          </a:prstGeom>
        </p:spPr>
      </p:pic>
    </p:spTree>
  </p:cSld>
  <p:clrMapOvr>
    <a:masterClrMapping/>
  </p:clrMapOvr>
  <p:transition spd="slow" advTm="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25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25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8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3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5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25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25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/>
      <p:bldP spid="24" grpId="0" build="p"/>
      <p:bldP spid="25" grpId="0" build="p"/>
      <p:bldP spid="27" grpId="0"/>
      <p:bldP spid="33" grpId="0"/>
      <p:bldP spid="49" grpId="0" build="p"/>
      <p:bldP spid="51" grpId="0" build="p"/>
      <p:bldP spid="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190837" y="24661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29479" y="1800601"/>
            <a:ext cx="2341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13800" b="1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83709" y="3177309"/>
            <a:ext cx="4858327" cy="1810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84847" y="36592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创意点介绍</a:t>
            </a:r>
          </a:p>
        </p:txBody>
      </p:sp>
      <p:sp>
        <p:nvSpPr>
          <p:cNvPr id="22" name="矩形 21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564343"/>
      </p:ext>
    </p:extLst>
  </p:cSld>
  <p:clrMapOvr>
    <a:masterClrMapping/>
  </p:clrMapOvr>
  <p:transition spd="med" advTm="547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056807" y="1939638"/>
            <a:ext cx="3055064" cy="418407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05252" y="778099"/>
            <a:ext cx="62810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原创的游戏风格</a:t>
            </a:r>
          </a:p>
        </p:txBody>
      </p:sp>
      <p:sp>
        <p:nvSpPr>
          <p:cNvPr id="8" name="矩形 7"/>
          <p:cNvSpPr/>
          <p:nvPr/>
        </p:nvSpPr>
        <p:spPr>
          <a:xfrm>
            <a:off x="6651904" y="2109736"/>
            <a:ext cx="340196" cy="340196"/>
          </a:xfrm>
          <a:prstGeom prst="rect">
            <a:avLst/>
          </a:prstGeom>
          <a:solidFill>
            <a:srgbClr val="BB9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B9D8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97679" y="3560272"/>
            <a:ext cx="3944575" cy="1232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20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由多个人共同组成的游戏风格；</a:t>
            </a:r>
            <a:endParaRPr lang="en-US" altLang="zh-CN" sz="200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r>
              <a:rPr lang="zh-CN" altLang="en-US" sz="2000" noProof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不同人之间的思维碰撞！</a:t>
            </a:r>
            <a:endParaRPr lang="en-US" altLang="zh-CN" sz="200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24848"/>
              </a:buClr>
            </a:pPr>
            <a:endParaRPr lang="en-US" altLang="zh-CN" sz="1050" noProof="1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47" y="1478567"/>
            <a:ext cx="3420989" cy="170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06" y="3180588"/>
            <a:ext cx="2765195" cy="243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23" y="3180588"/>
            <a:ext cx="2944384" cy="237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11">
        <p14:gallery dir="l"/>
      </p:transition>
    </mc:Choice>
    <mc:Fallback xmlns="">
      <p:transition spd="slow" advTm="4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p"/>
      <p:bldP spid="8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1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宽屏</PresentationFormat>
  <Paragraphs>68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Gill Sans</vt:lpstr>
      <vt:lpstr>等线</vt:lpstr>
      <vt:lpstr>方正小标宋简体</vt:lpstr>
      <vt:lpstr>微软雅黑</vt:lpstr>
      <vt:lpstr>Arial</vt:lpstr>
      <vt:lpstr>Calibri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10116.pptx</dc:title>
  <dc:subject>BOSSPPT 2017-2018</dc:subject>
  <dc:creator/>
  <dc:description>BOSSPPT致力于提供高质量，有品质的模板，拒绝垃圾模板！_x000d_
本模板由bossppt设计师制作或制作师二次制作整理，bossppt为此花费了大量心血。_x000d_
如果非本店购买，请直接向倒卖的店进行索赔。_x000d_
本店淘宝唯一购买网址：https://chinappt.taobao.com</dc:description>
  <cp:lastModifiedBy/>
  <cp:revision>3</cp:revision>
  <dcterms:created xsi:type="dcterms:W3CDTF">2017-02-24T08:35:00Z</dcterms:created>
  <dcterms:modified xsi:type="dcterms:W3CDTF">2021-07-03T01:00:45Z</dcterms:modified>
  <cp:category>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